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8" r:id="rId3"/>
    <p:sldId id="257" r:id="rId4"/>
    <p:sldId id="274" r:id="rId5"/>
    <p:sldId id="262" r:id="rId6"/>
    <p:sldId id="266" r:id="rId7"/>
    <p:sldId id="267" r:id="rId8"/>
    <p:sldId id="258" r:id="rId9"/>
    <p:sldId id="265" r:id="rId10"/>
    <p:sldId id="259" r:id="rId11"/>
    <p:sldId id="264" r:id="rId12"/>
    <p:sldId id="272" r:id="rId13"/>
    <p:sldId id="273" r:id="rId14"/>
    <p:sldId id="269" r:id="rId15"/>
    <p:sldId id="279" r:id="rId16"/>
    <p:sldId id="270" r:id="rId17"/>
    <p:sldId id="276" r:id="rId18"/>
    <p:sldId id="271" r:id="rId19"/>
    <p:sldId id="278" r:id="rId20"/>
    <p:sldId id="263" r:id="rId21"/>
    <p:sldId id="283" r:id="rId22"/>
    <p:sldId id="280" r:id="rId23"/>
    <p:sldId id="281" r:id="rId24"/>
    <p:sldId id="282" r:id="rId25"/>
    <p:sldId id="284" r:id="rId26"/>
    <p:sldId id="285" r:id="rId27"/>
    <p:sldId id="277" r:id="rId28"/>
    <p:sldId id="260" r:id="rId29"/>
    <p:sldId id="275" r:id="rId30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3B5"/>
    <a:srgbClr val="00DFF7"/>
    <a:srgbClr val="F6F9EE"/>
    <a:srgbClr val="FC6FC2"/>
    <a:srgbClr val="FFC6FF"/>
    <a:srgbClr val="FEFCDC"/>
    <a:srgbClr val="F07167"/>
    <a:srgbClr val="FFD9B7"/>
    <a:srgbClr val="01AFB9"/>
    <a:srgbClr val="028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5"/>
    <p:restoredTop sz="94715"/>
  </p:normalViewPr>
  <p:slideViewPr>
    <p:cSldViewPr snapToGrid="0">
      <p:cViewPr>
        <p:scale>
          <a:sx n="91" d="100"/>
          <a:sy n="91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30.1.2024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treehouse.com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decademy.com/catalog/subject/web-development" TargetMode="External"/><Relationship Id="rId4" Type="http://schemas.openxmlformats.org/officeDocument/2006/relationships/hyperlink" Target="https://www.udemy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5.wdp"/><Relationship Id="rId4" Type="http://schemas.microsoft.com/office/2007/relationships/hdphoto" Target="../media/hdphoto1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microsoft.com/office/2007/relationships/hdphoto" Target="../media/hdphoto16.wdp"/><Relationship Id="rId4" Type="http://schemas.microsoft.com/office/2007/relationships/hdphoto" Target="../media/hdphoto1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20.png"/><Relationship Id="rId4" Type="http://schemas.microsoft.com/office/2007/relationships/hdphoto" Target="../media/hdphoto18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microsoft.com/office/2007/relationships/hdphoto" Target="../media/hdphoto2.wdp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681828"/>
            <a:ext cx="3176172" cy="3176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Tietokone (M</a:t>
            </a:r>
            <a:r>
              <a:rPr lang="en-GB" dirty="0"/>
              <a:t>a</a:t>
            </a:r>
            <a:r>
              <a:rPr lang="en-FI" dirty="0"/>
              <a:t>c, Windows tai Linux)</a:t>
            </a:r>
          </a:p>
          <a:p>
            <a:r>
              <a:rPr lang="en-FI" dirty="0"/>
              <a:t>Tekstieditori VSCode (</a:t>
            </a:r>
            <a:r>
              <a:rPr lang="en-GB" dirty="0"/>
              <a:t>https://</a:t>
            </a:r>
            <a:r>
              <a:rPr lang="en-GB" dirty="0" err="1"/>
              <a:t>code.visualstudio.com</a:t>
            </a:r>
            <a:r>
              <a:rPr lang="en-GB" dirty="0"/>
              <a:t>/</a:t>
            </a:r>
            <a:r>
              <a:rPr lang="en-FI" dirty="0"/>
              <a:t>) Atom, Sublime, WebStorm,</a:t>
            </a:r>
          </a:p>
          <a:p>
            <a:r>
              <a:rPr lang="en-FI" dirty="0"/>
              <a:t>Selain Chrome (</a:t>
            </a:r>
            <a:r>
              <a:rPr lang="en-GB" dirty="0">
                <a:hlinkClick r:id="rId2"/>
              </a:rPr>
              <a:t>https://www.google.com/chrome/</a:t>
            </a:r>
            <a:r>
              <a:rPr lang="en-FI" dirty="0"/>
              <a:t>), (Fire Fox, Safari)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3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Terminaali, valmiiksi asennettu (iterm2)</a:t>
            </a:r>
          </a:p>
          <a:p>
            <a:r>
              <a:rPr lang="en-FI" dirty="0"/>
              <a:t>Git versionhallinta (windowsille </a:t>
            </a:r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/download/win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HTML</a:t>
            </a:r>
          </a:p>
          <a:p>
            <a:r>
              <a:rPr lang="fi-FI" dirty="0"/>
              <a:t>CSS</a:t>
            </a:r>
          </a:p>
          <a:p>
            <a:r>
              <a:rPr lang="fi-FI" dirty="0"/>
              <a:t>JavaScript (</a:t>
            </a:r>
            <a:r>
              <a:rPr lang="fi-FI" dirty="0" err="1"/>
              <a:t>TypeScript</a:t>
            </a:r>
            <a:r>
              <a:rPr lang="fi-FI" dirty="0"/>
              <a:t>) (</a:t>
            </a:r>
            <a:r>
              <a:rPr lang="fi-FI" dirty="0" err="1"/>
              <a:t>EcmaScript</a:t>
            </a:r>
            <a:r>
              <a:rPr lang="fi-FI" dirty="0"/>
              <a:t>)</a:t>
            </a:r>
          </a:p>
          <a:p>
            <a:r>
              <a:rPr lang="fi-FI" dirty="0" err="1"/>
              <a:t>Php</a:t>
            </a:r>
            <a:endParaRPr lang="fi-FI" dirty="0"/>
          </a:p>
          <a:p>
            <a:r>
              <a:rPr lang="fi-FI" dirty="0"/>
              <a:t>Python</a:t>
            </a:r>
          </a:p>
          <a:p>
            <a:r>
              <a:rPr lang="fi-FI" dirty="0" err="1"/>
              <a:t>Bash</a:t>
            </a:r>
            <a:endParaRPr lang="fi-FI" dirty="0"/>
          </a:p>
          <a:p>
            <a:r>
              <a:rPr lang="fi-FI" dirty="0" err="1"/>
              <a:t>Ruby</a:t>
            </a:r>
            <a:endParaRPr lang="fi-FI" dirty="0"/>
          </a:p>
          <a:p>
            <a:pPr marL="0" indent="0">
              <a:buNone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4276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Teknologiat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JSON</a:t>
            </a:r>
          </a:p>
          <a:p>
            <a:r>
              <a:rPr lang="fi-FI" dirty="0"/>
              <a:t>REST API</a:t>
            </a:r>
          </a:p>
          <a:p>
            <a:r>
              <a:rPr lang="fi-FI" dirty="0" err="1"/>
              <a:t>Git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2761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Mistä hakea tietoa?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MDN (</a:t>
            </a:r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developer.mozilla.org</a:t>
            </a:r>
            <a:r>
              <a:rPr lang="fi-FI" dirty="0"/>
              <a:t>/en-US/) </a:t>
            </a:r>
          </a:p>
          <a:p>
            <a:r>
              <a:rPr lang="en-GB" dirty="0"/>
              <a:t>Stack Overflow (</a:t>
            </a:r>
            <a:r>
              <a:rPr lang="en-GB" dirty="0">
                <a:hlinkClick r:id="rId2"/>
              </a:rPr>
              <a:t>https://stackoverflow.com/</a:t>
            </a:r>
            <a:r>
              <a:rPr lang="en-GB" dirty="0"/>
              <a:t>)</a:t>
            </a:r>
          </a:p>
          <a:p>
            <a:r>
              <a:rPr lang="en-GB" dirty="0"/>
              <a:t>YouTube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3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/>
              <a:t>Kaverit, tuttavat, kollegat…</a:t>
            </a:r>
          </a:p>
          <a:p>
            <a:r>
              <a:rPr lang="fi-FI" dirty="0"/>
              <a:t>Foorumit, </a:t>
            </a:r>
            <a:r>
              <a:rPr lang="fi-FI" dirty="0" err="1"/>
              <a:t>Discord</a:t>
            </a:r>
            <a:r>
              <a:rPr lang="fi-FI" dirty="0"/>
              <a:t>…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22509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Kurssit ja luennot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YouTube (</a:t>
            </a:r>
            <a:r>
              <a:rPr lang="en-GB" dirty="0" err="1"/>
              <a:t>esittele</a:t>
            </a:r>
            <a:r>
              <a:rPr lang="en-GB" dirty="0"/>
              <a:t> </a:t>
            </a:r>
            <a:r>
              <a:rPr lang="en-GB" dirty="0" err="1"/>
              <a:t>muutamat</a:t>
            </a:r>
            <a:r>
              <a:rPr lang="en-GB" dirty="0"/>
              <a:t> </a:t>
            </a:r>
            <a:r>
              <a:rPr lang="en-GB" dirty="0" err="1"/>
              <a:t>hyvät</a:t>
            </a:r>
            <a:r>
              <a:rPr lang="en-GB" dirty="0"/>
              <a:t>)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2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>
                <a:hlinkClick r:id="rId3"/>
              </a:rPr>
              <a:t>https://teamtreehouse.com/</a:t>
            </a:r>
            <a:endParaRPr lang="fi-FI" dirty="0"/>
          </a:p>
          <a:p>
            <a:r>
              <a:rPr lang="en-GB" dirty="0">
                <a:hlinkClick r:id="rId4"/>
              </a:rPr>
              <a:t>https://www.udemy.com/</a:t>
            </a:r>
            <a:endParaRPr lang="en-GB" dirty="0"/>
          </a:p>
          <a:p>
            <a:r>
              <a:rPr lang="en-GB" dirty="0">
                <a:hlinkClick r:id="rId5"/>
              </a:rPr>
              <a:t>https://www.codecademy.com/catalog/subject/web-development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www.coursera.org</a:t>
            </a:r>
            <a:r>
              <a:rPr lang="en-GB" dirty="0"/>
              <a:t>/</a:t>
            </a:r>
            <a:r>
              <a:rPr lang="en-GB" dirty="0" err="1"/>
              <a:t>courses?query</a:t>
            </a:r>
            <a:r>
              <a:rPr lang="en-GB" dirty="0"/>
              <a:t>=web%20development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41974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Miten pysyä aallon harjalla?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HackerNews</a:t>
            </a:r>
            <a:endParaRPr lang="fi-FI" dirty="0"/>
          </a:p>
          <a:p>
            <a:r>
              <a:rPr lang="fi-FI" dirty="0"/>
              <a:t>Kollegat</a:t>
            </a:r>
          </a:p>
          <a:p>
            <a:r>
              <a:rPr lang="fi-FI" dirty="0"/>
              <a:t>Yleinen kiinnostuneisuus</a:t>
            </a: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55992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29" y="3193367"/>
            <a:ext cx="3235569" cy="3235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Millaista se työ sitten oikeasti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Ketterä kehitys (Agile </a:t>
            </a:r>
            <a:r>
              <a:rPr lang="fi-FI" dirty="0" err="1"/>
              <a:t>development</a:t>
            </a:r>
            <a:r>
              <a:rPr lang="fi-FI" dirty="0"/>
              <a:t>)</a:t>
            </a:r>
          </a:p>
          <a:p>
            <a:r>
              <a:rPr lang="fi-FI" dirty="0"/>
              <a:t>2 viikon sprintit</a:t>
            </a:r>
          </a:p>
          <a:p>
            <a:r>
              <a:rPr lang="fi-FI" dirty="0"/>
              <a:t>Demot</a:t>
            </a:r>
          </a:p>
          <a:p>
            <a:r>
              <a:rPr lang="fi-FI" dirty="0" err="1"/>
              <a:t>Dailyt</a:t>
            </a:r>
            <a:endParaRPr lang="fi-FI" dirty="0"/>
          </a:p>
          <a:p>
            <a:r>
              <a:rPr lang="fi-FI" dirty="0" err="1"/>
              <a:t>Refinementit</a:t>
            </a:r>
            <a:r>
              <a:rPr lang="fi-FI" dirty="0"/>
              <a:t>, Retrot ja muut palaverit</a:t>
            </a:r>
          </a:p>
          <a:p>
            <a:r>
              <a:rPr lang="fi-FI" dirty="0"/>
              <a:t>Koodausta</a:t>
            </a:r>
          </a:p>
          <a:p>
            <a:r>
              <a:rPr lang="fi-FI" dirty="0"/>
              <a:t>Hyvin paljon yhteistyötä! (Soft </a:t>
            </a:r>
            <a:r>
              <a:rPr lang="fi-FI" dirty="0" err="1"/>
              <a:t>skills</a:t>
            </a:r>
            <a:r>
              <a:rPr lang="fi-FI" dirty="0"/>
              <a:t>)</a:t>
            </a:r>
          </a:p>
          <a:p>
            <a:pPr marL="0" indent="0">
              <a:buNone/>
            </a:pPr>
            <a:endParaRPr lang="fi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314" y="2728131"/>
            <a:ext cx="3882683" cy="38826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kiinnostusta!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42" y="3107317"/>
            <a:ext cx="3385558" cy="3385558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GitHub -tili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asiallinen nimi, joita voit käyttää koko tulevan urasi ajan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Vaikka työnantajasi vaihtuisi, profiilisi pysyy sinulla ja kehittyy eteenpäin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Alat rakentamaan omaa portfoliotasi 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382" y="2573704"/>
            <a:ext cx="4848664" cy="2727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69" y="3429000"/>
            <a:ext cx="3191413" cy="31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43" y="0"/>
            <a:ext cx="11086514" cy="2307981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799" y="20092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https://www.linkedin.com/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66CA0-3C14-B75B-4FB2-CE5FB708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476" y="5120640"/>
            <a:ext cx="4573780" cy="12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71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195" y="5539495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87" y="2926281"/>
            <a:ext cx="6315223" cy="1712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80" y="3760957"/>
            <a:ext cx="3097043" cy="30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työkalut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88" y="2580250"/>
            <a:ext cx="3896751" cy="3896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A855A-4BBB-24D2-671E-E487B58C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" y="36068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/>
              <a:t>https://www.w3schools.com/html/</a:t>
            </a:r>
            <a:r>
              <a:rPr lang="en-GB" dirty="0" err="1"/>
              <a:t>default.asp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F9EE"/>
            </a:gs>
            <a:gs pos="0">
              <a:srgbClr val="00DFF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1701555"/>
            <a:ext cx="10515600" cy="1325563"/>
          </a:xfrm>
        </p:spPr>
        <p:txBody>
          <a:bodyPr>
            <a:normAutofit/>
          </a:bodyPr>
          <a:lstStyle/>
          <a:p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975" y="3319975"/>
            <a:ext cx="3538025" cy="353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Frontend, 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Tähän lyhyt selostus niiden eroista</a:t>
            </a:r>
          </a:p>
        </p:txBody>
      </p:sp>
    </p:spTree>
    <p:extLst>
      <p:ext uri="{BB962C8B-B14F-4D97-AF65-F5344CB8AC3E}">
        <p14:creationId xmlns:p14="http://schemas.microsoft.com/office/powerpoint/2010/main" val="258372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Full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Kaikille, jotka ovat kiinnostuneita saamaan konkreettisia työkaluja ensimmäisen junior frontend-devaajan työpaikkaa varten.</a:t>
            </a:r>
          </a:p>
        </p:txBody>
      </p:sp>
    </p:spTree>
    <p:extLst>
      <p:ext uri="{BB962C8B-B14F-4D97-AF65-F5344CB8AC3E}">
        <p14:creationId xmlns:p14="http://schemas.microsoft.com/office/powerpoint/2010/main" val="254944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Motivaatio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94A4-F636-FDAC-F3E8-140BF545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FI" dirty="0"/>
              <a:t>earning never stops</a:t>
            </a:r>
          </a:p>
        </p:txBody>
      </p:sp>
    </p:spTree>
    <p:extLst>
      <p:ext uri="{BB962C8B-B14F-4D97-AF65-F5344CB8AC3E}">
        <p14:creationId xmlns:p14="http://schemas.microsoft.com/office/powerpoint/2010/main" val="311275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638</Words>
  <Application>Microsoft Macintosh PowerPoint</Application>
  <PresentationFormat>Widescreen</PresentationFormat>
  <Paragraphs>105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Aloitetaan!</vt:lpstr>
      <vt:lpstr>Sisältö</vt:lpstr>
      <vt:lpstr>Frontend, backend?</vt:lpstr>
      <vt:lpstr>Full stack</vt:lpstr>
      <vt:lpstr>Motivaatio</vt:lpstr>
      <vt:lpstr>Fronttiteknologioita on niin paljon…</vt:lpstr>
      <vt:lpstr>Miten päästä alkuun?</vt:lpstr>
      <vt:lpstr>Työkalut</vt:lpstr>
      <vt:lpstr>Kielet</vt:lpstr>
      <vt:lpstr>Teknologiat</vt:lpstr>
      <vt:lpstr>Mistä hakea tietoa?</vt:lpstr>
      <vt:lpstr>Kurssit ja luennot</vt:lpstr>
      <vt:lpstr>Miten pysyä aallon harjalla?</vt:lpstr>
      <vt:lpstr>Millaista työ sitten on käytännössä?</vt:lpstr>
      <vt:lpstr>Millaista se työ sitten oikeasti on?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Tiivistelmä</vt:lpstr>
      <vt:lpstr>Tiivistelmä</vt:lpstr>
      <vt:lpstr>KIITOS!</vt:lpstr>
      <vt:lpstr>Sanasto</vt:lpstr>
      <vt:lpstr>Lähteet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9</cp:revision>
  <dcterms:created xsi:type="dcterms:W3CDTF">2023-12-27T10:00:06Z</dcterms:created>
  <dcterms:modified xsi:type="dcterms:W3CDTF">2024-01-30T13:56:49Z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